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71" r:id="rId14"/>
    <p:sldId id="270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2BE1-648A-4A92-AD34-0890C7D69059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70BF8E-13DF-42DA-A71B-2D093D4FC6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2BE1-648A-4A92-AD34-0890C7D69059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BF8E-13DF-42DA-A71B-2D093D4FC6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2BE1-648A-4A92-AD34-0890C7D69059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BF8E-13DF-42DA-A71B-2D093D4FC6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942BE1-648A-4A92-AD34-0890C7D69059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970BF8E-13DF-42DA-A71B-2D093D4FC63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2BE1-648A-4A92-AD34-0890C7D69059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BF8E-13DF-42DA-A71B-2D093D4FC63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2BE1-648A-4A92-AD34-0890C7D69059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BF8E-13DF-42DA-A71B-2D093D4FC63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BF8E-13DF-42DA-A71B-2D093D4FC6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2BE1-648A-4A92-AD34-0890C7D69059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2BE1-648A-4A92-AD34-0890C7D69059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BF8E-13DF-42DA-A71B-2D093D4FC63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2BE1-648A-4A92-AD34-0890C7D69059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BF8E-13DF-42DA-A71B-2D093D4FC6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942BE1-648A-4A92-AD34-0890C7D69059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970BF8E-13DF-42DA-A71B-2D093D4FC6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2BE1-648A-4A92-AD34-0890C7D69059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70BF8E-13DF-42DA-A71B-2D093D4FC6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942BE1-648A-4A92-AD34-0890C7D69059}" type="datetimeFigureOut">
              <a:rPr lang="en-US" smtClean="0"/>
              <a:t>2/17/2010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970BF8E-13DF-42DA-A71B-2D093D4FC6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muir@gm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95600"/>
            <a:ext cx="7406640" cy="2874336"/>
          </a:xfrm>
        </p:spPr>
        <p:txBody>
          <a:bodyPr>
            <a:noAutofit/>
          </a:bodyPr>
          <a:lstStyle/>
          <a:p>
            <a:r>
              <a:rPr lang="en-US" sz="1800" dirty="0" smtClean="0"/>
              <a:t>NCLC 203, Spring 2010</a:t>
            </a:r>
          </a:p>
          <a:p>
            <a:endParaRPr lang="en-US" sz="1800" dirty="0" smtClean="0"/>
          </a:p>
          <a:p>
            <a:r>
              <a:rPr lang="en-US" sz="2400" dirty="0" smtClean="0"/>
              <a:t>Janette Kenner Muir, Ph. D.</a:t>
            </a:r>
          </a:p>
          <a:p>
            <a:r>
              <a:rPr lang="en-US" sz="2400" dirty="0" smtClean="0"/>
              <a:t>Associate Professor of Integrative Studies</a:t>
            </a:r>
            <a:endParaRPr lang="en-US" sz="2400" dirty="0" smtClean="0"/>
          </a:p>
          <a:p>
            <a:r>
              <a:rPr lang="en-US" sz="2400" dirty="0" smtClean="0"/>
              <a:t>New </a:t>
            </a:r>
            <a:r>
              <a:rPr lang="en-US" sz="2400" dirty="0" smtClean="0"/>
              <a:t>Century College</a:t>
            </a:r>
            <a:br>
              <a:rPr lang="en-US" sz="2400" dirty="0" smtClean="0"/>
            </a:br>
            <a:r>
              <a:rPr lang="en-US" sz="2400" dirty="0" smtClean="0"/>
              <a:t>George Mason </a:t>
            </a:r>
            <a:r>
              <a:rPr lang="en-US" sz="2400" dirty="0" smtClean="0"/>
              <a:t>University</a:t>
            </a:r>
          </a:p>
          <a:p>
            <a:r>
              <a:rPr lang="en-US" sz="2400" dirty="0" smtClean="0">
                <a:hlinkClick r:id="rId2"/>
              </a:rPr>
              <a:t>jmuir@gmu.edu</a:t>
            </a:r>
            <a:endParaRPr lang="en-US" sz="24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305800" cy="1981200"/>
          </a:xfrm>
        </p:spPr>
        <p:txBody>
          <a:bodyPr/>
          <a:lstStyle/>
          <a:p>
            <a:r>
              <a:rPr lang="en-US" dirty="0" smtClean="0"/>
              <a:t>Descriptive </a:t>
            </a:r>
            <a:r>
              <a:rPr lang="en-US" dirty="0" smtClean="0"/>
              <a:t>Analysis</a:t>
            </a:r>
            <a:r>
              <a:rPr lang="en-US" dirty="0" smtClean="0"/>
              <a:t> and Rhetorical Criticism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Sharing views openly – exchange and discussion of ideas is crucial to criticism.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Sharing criticism with the hope that</a:t>
            </a:r>
          </a:p>
          <a:p>
            <a:pPr lvl="1"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feedback will be provided</a:t>
            </a:r>
          </a:p>
          <a:p>
            <a:pPr lvl="1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“Entering into dialogue about matters of importance” </a:t>
            </a:r>
            <a:r>
              <a:rPr lang="en-US" sz="2800" dirty="0" err="1" smtClean="0"/>
              <a:t>Kuypers</a:t>
            </a:r>
            <a:r>
              <a:rPr lang="en-US" sz="2800" dirty="0" smtClean="0"/>
              <a:t>, p. 19.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Stage 3: Counter-Communication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590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Description</a:t>
            </a:r>
            <a:endParaRPr lang="en-US" dirty="0" smtClean="0"/>
          </a:p>
          <a:p>
            <a:pPr lvl="1"/>
            <a:r>
              <a:rPr lang="en-US" dirty="0" smtClean="0"/>
              <a:t>What is being examined?</a:t>
            </a:r>
          </a:p>
          <a:p>
            <a:pPr lvl="1"/>
            <a:r>
              <a:rPr lang="en-US" dirty="0" smtClean="0"/>
              <a:t>How </a:t>
            </a:r>
            <a:r>
              <a:rPr lang="en-US" dirty="0" smtClean="0"/>
              <a:t>is </a:t>
            </a:r>
            <a:r>
              <a:rPr lang="en-US" dirty="0" smtClean="0"/>
              <a:t>it being examined?</a:t>
            </a:r>
          </a:p>
          <a:p>
            <a:pPr lvl="1"/>
            <a:r>
              <a:rPr lang="en-US" dirty="0" smtClean="0"/>
              <a:t>Why is it relevant? </a:t>
            </a:r>
          </a:p>
          <a:p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What is </a:t>
            </a:r>
            <a:r>
              <a:rPr lang="en-US" dirty="0" smtClean="0">
                <a:solidFill>
                  <a:schemeClr val="tx1"/>
                </a:solidFill>
              </a:rPr>
              <a:t>in</a:t>
            </a:r>
            <a:r>
              <a:rPr lang="en-US" dirty="0" smtClean="0"/>
              <a:t> a rhetorical artifact and what does it mean?</a:t>
            </a:r>
          </a:p>
          <a:p>
            <a:pPr lvl="1"/>
            <a:r>
              <a:rPr lang="en-US" dirty="0" smtClean="0"/>
              <a:t>How does the artifact work?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Judgment about the artifact – fair-minded description, standards of judgment based on perspective taken</a:t>
            </a:r>
          </a:p>
          <a:p>
            <a:pPr lvl="1"/>
            <a:r>
              <a:rPr lang="en-US" dirty="0" smtClean="0"/>
              <a:t>Critique becomes a rhetorical artifact as well.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The Three Components of Rhetorical Criticism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458200" cy="5029200"/>
          </a:xfrm>
        </p:spPr>
        <p:txBody>
          <a:bodyPr>
            <a:normAutofit fontScale="92500"/>
          </a:bodyPr>
          <a:lstStyle/>
          <a:p>
            <a:pPr lvl="2">
              <a:buNone/>
            </a:pPr>
            <a:endParaRPr lang="en-US" sz="2400" dirty="0" smtClean="0"/>
          </a:p>
          <a:p>
            <a:pPr lvl="2">
              <a:buNone/>
            </a:pPr>
            <a:r>
              <a:rPr lang="en-US" sz="2400" dirty="0" smtClean="0"/>
              <a:t>As a group, look at the rhetorical artifact that you’ve been</a:t>
            </a:r>
          </a:p>
          <a:p>
            <a:pPr lvl="2">
              <a:buNone/>
            </a:pPr>
            <a:r>
              <a:rPr lang="en-US" sz="2400" dirty="0" smtClean="0"/>
              <a:t>given related to your Literacy RING.  </a:t>
            </a:r>
          </a:p>
          <a:p>
            <a:pPr lvl="2">
              <a:buNone/>
            </a:pPr>
            <a:endParaRPr lang="en-US" sz="2400" dirty="0" smtClean="0"/>
          </a:p>
          <a:p>
            <a:pPr lvl="3"/>
            <a:r>
              <a:rPr lang="en-US" sz="2400" dirty="0" smtClean="0"/>
              <a:t>Describe the artifact – what is it, why is it relevant?</a:t>
            </a:r>
          </a:p>
          <a:p>
            <a:pPr lvl="3">
              <a:buNone/>
            </a:pPr>
            <a:endParaRPr lang="en-US" sz="2400" dirty="0" smtClean="0"/>
          </a:p>
          <a:p>
            <a:pPr lvl="3"/>
            <a:r>
              <a:rPr lang="en-US" sz="2400" dirty="0" smtClean="0"/>
              <a:t>Analyze what you think the artifact is trying to convey?  How does it work?</a:t>
            </a:r>
          </a:p>
          <a:p>
            <a:pPr lvl="3">
              <a:buNone/>
            </a:pPr>
            <a:endParaRPr lang="en-US" sz="2400" dirty="0" smtClean="0"/>
          </a:p>
          <a:p>
            <a:pPr lvl="3"/>
            <a:r>
              <a:rPr lang="en-US" sz="2400" dirty="0" smtClean="0"/>
              <a:t>Make a judgment about the effectiveness of the rhetorical artifact. </a:t>
            </a:r>
          </a:p>
          <a:p>
            <a:pPr lvl="3"/>
            <a:endParaRPr lang="en-US" sz="2400" dirty="0" smtClean="0"/>
          </a:p>
          <a:p>
            <a:pPr lvl="3"/>
            <a:r>
              <a:rPr lang="en-US" sz="2400" dirty="0" smtClean="0"/>
              <a:t>Be prepared to share findings with class (if time allows). </a:t>
            </a:r>
          </a:p>
          <a:p>
            <a:pPr lvl="3">
              <a:buNone/>
            </a:pPr>
            <a:endParaRPr lang="en-US" sz="2400" dirty="0" smtClean="0"/>
          </a:p>
          <a:p>
            <a:pPr lvl="3">
              <a:buNone/>
            </a:pPr>
            <a:endParaRPr lang="en-US" sz="2400" dirty="0" smtClean="0"/>
          </a:p>
          <a:p>
            <a:pPr lvl="3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Rhetorical Criticism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Media RING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190750"/>
            <a:ext cx="5630956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RING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5545" y="1524000"/>
            <a:ext cx="353290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RING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6133" y="1524000"/>
            <a:ext cx="413173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Homelessness RING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7778" y="1524000"/>
            <a:ext cx="446767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Different ways to extend understanding of the situation and the issues being investigated.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Qualitative research that provides an additional descriptive account of a community, an organization or group.</a:t>
            </a:r>
          </a:p>
          <a:p>
            <a:pPr>
              <a:buNone/>
            </a:pPr>
            <a:endParaRPr lang="en-US" dirty="0" smtClean="0"/>
          </a:p>
          <a:p>
            <a:r>
              <a:rPr lang="en-US" sz="1800" dirty="0" smtClean="0"/>
              <a:t>Note to remember: “Descriptive analysis” is a phrase also used later in studies as researchers work with the data they have gathered.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Descriptive Analysis  in Action Research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Ethnographically collect information  (elicit multiple responses from groups – focus groups and interviewing)</a:t>
            </a:r>
          </a:p>
          <a:p>
            <a:endParaRPr lang="en-US" sz="2800" dirty="0" smtClean="0"/>
          </a:p>
          <a:p>
            <a:r>
              <a:rPr lang="en-US" sz="2800" dirty="0" smtClean="0"/>
              <a:t>Pose six questions – who, what, when, where, why, how (interviews, survey kinds of questions)</a:t>
            </a:r>
          </a:p>
          <a:p>
            <a:endParaRPr lang="en-US" sz="2800" dirty="0" smtClean="0"/>
          </a:p>
          <a:p>
            <a:r>
              <a:rPr lang="en-US" sz="2800" dirty="0" smtClean="0"/>
              <a:t>Create community profiles – stakeholders describe  significant features of their context, providing a “snapshot” for the investigation.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Ways descriptive analysis works in action research 				</a:t>
            </a:r>
            <a:r>
              <a:rPr lang="en-US" sz="3100" dirty="0" smtClean="0"/>
              <a:t>(Stringer, pgs. 83-86)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47888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Consider the full range of information about a community or group  </a:t>
            </a:r>
          </a:p>
          <a:p>
            <a:r>
              <a:rPr lang="en-US" dirty="0" smtClean="0"/>
              <a:t>Types of </a:t>
            </a:r>
            <a:r>
              <a:rPr lang="en-US" i="1" dirty="0" smtClean="0">
                <a:solidFill>
                  <a:srgbClr val="0070C0"/>
                </a:solidFill>
              </a:rPr>
              <a:t>rhetorical artifacts </a:t>
            </a:r>
            <a:r>
              <a:rPr lang="en-US" dirty="0" smtClean="0"/>
              <a:t>that might be considered include:</a:t>
            </a:r>
          </a:p>
          <a:p>
            <a:pPr lvl="1"/>
            <a:r>
              <a:rPr lang="en-US" dirty="0" smtClean="0"/>
              <a:t>Public documents</a:t>
            </a:r>
          </a:p>
          <a:p>
            <a:pPr lvl="1"/>
            <a:r>
              <a:rPr lang="en-US" dirty="0" smtClean="0"/>
              <a:t>Minutes from community meetings</a:t>
            </a:r>
          </a:p>
          <a:p>
            <a:pPr lvl="1"/>
            <a:r>
              <a:rPr lang="en-US" dirty="0" smtClean="0"/>
              <a:t>Literature from nonprofit organizations</a:t>
            </a:r>
          </a:p>
          <a:p>
            <a:pPr lvl="1"/>
            <a:r>
              <a:rPr lang="en-US" dirty="0" smtClean="0"/>
              <a:t>Speeches and debates by community leaders</a:t>
            </a:r>
          </a:p>
          <a:p>
            <a:pPr lvl="1"/>
            <a:r>
              <a:rPr lang="en-US" dirty="0" smtClean="0"/>
              <a:t>Icons, photographs and other images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171688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Rhetorical </a:t>
            </a:r>
            <a:r>
              <a:rPr lang="en-US" dirty="0" smtClean="0"/>
              <a:t>Criticism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pPr lvl="1"/>
            <a:r>
              <a:rPr lang="en-US" dirty="0" smtClean="0"/>
              <a:t>The study of all the available means of </a:t>
            </a:r>
            <a:r>
              <a:rPr lang="en-US" dirty="0" smtClean="0">
                <a:solidFill>
                  <a:srgbClr val="0070C0"/>
                </a:solidFill>
              </a:rPr>
              <a:t>persuasion</a:t>
            </a:r>
            <a:r>
              <a:rPr lang="en-US" dirty="0" smtClean="0"/>
              <a:t> in any given situation.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How arguments or claims are invented, organized and presented.</a:t>
            </a:r>
            <a:r>
              <a:rPr lang="en-US" dirty="0" smtClean="0"/>
              <a:t> 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Three </a:t>
            </a:r>
            <a:r>
              <a:rPr lang="en-US" dirty="0" smtClean="0"/>
              <a:t>types of proof – ethos (credibility), logos (logic) and pathos (emotions)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						Aristotle</a:t>
            </a:r>
            <a:r>
              <a:rPr lang="en-US" dirty="0" smtClean="0"/>
              <a:t>, </a:t>
            </a:r>
            <a:r>
              <a:rPr lang="en-US" i="1" dirty="0" smtClean="0"/>
              <a:t>The </a:t>
            </a:r>
            <a:r>
              <a:rPr lang="en-US" i="1" dirty="0" err="1" smtClean="0"/>
              <a:t>Rhetorica</a:t>
            </a:r>
            <a:endParaRPr lang="en-US" dirty="0" smtClean="0"/>
          </a:p>
          <a:p>
            <a:pPr lvl="1">
              <a:buNone/>
            </a:pPr>
            <a:endParaRPr lang="en-US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Study of Rhetoric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953000"/>
            <a:ext cx="160693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How language is used to persuade others – metaphors, analogies, symbols;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How narratives or stories are being told;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How people come to identify with one another through common bonds;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How organizations shape their image through public messages;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How systemic problems continue because of recurring persuasive (rhetorical) messages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8392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Rhetorical Analysis </a:t>
            </a:r>
            <a:r>
              <a:rPr lang="en-US" sz="3600" dirty="0" smtClean="0"/>
              <a:t> </a:t>
            </a:r>
            <a:r>
              <a:rPr lang="en-US" sz="3600" dirty="0" smtClean="0"/>
              <a:t>as Action Research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543800" cy="3276600"/>
          </a:xfrm>
        </p:spPr>
        <p:txBody>
          <a:bodyPr/>
          <a:lstStyle/>
          <a:p>
            <a:r>
              <a:rPr lang="en-US" dirty="0" err="1" smtClean="0"/>
              <a:t>Kuypers</a:t>
            </a:r>
            <a:r>
              <a:rPr lang="en-US" dirty="0" smtClean="0"/>
              <a:t>, “Rhetorical Criticism as Art”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Rhetoric Brings Change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600" y="2209800"/>
            <a:ext cx="579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“Essentially</a:t>
            </a:r>
            <a:r>
              <a:rPr lang="en-US" sz="2800" dirty="0"/>
              <a:t>, through analysis and evaluation of rhetorical acts (artifacts) we begin to understand </a:t>
            </a:r>
            <a:r>
              <a:rPr lang="en-US" sz="2800" dirty="0">
                <a:solidFill>
                  <a:srgbClr val="0070C0"/>
                </a:solidFill>
              </a:rPr>
              <a:t>how humans use rhetoric to bring about change in the world 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around them” </a:t>
            </a:r>
            <a:r>
              <a:rPr lang="en-US" sz="2800" dirty="0" smtClean="0"/>
              <a:t>p</a:t>
            </a:r>
            <a:r>
              <a:rPr lang="en-US" sz="2800" dirty="0"/>
              <a:t>. </a:t>
            </a:r>
            <a:r>
              <a:rPr lang="en-US" sz="2800" dirty="0" smtClean="0"/>
              <a:t>13.   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00399"/>
            <a:ext cx="2057400" cy="272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Stage 1: Conceptual</a:t>
            </a:r>
          </a:p>
          <a:p>
            <a:pPr lvl="1"/>
            <a:r>
              <a:rPr lang="en-US" dirty="0" smtClean="0"/>
              <a:t>Insight about rhetorical artifact –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	no standard way to think about this. </a:t>
            </a:r>
          </a:p>
          <a:p>
            <a:pPr lvl="1"/>
            <a:r>
              <a:rPr lang="en-US" dirty="0" smtClean="0"/>
              <a:t>Instinctive reactions; trained observations</a:t>
            </a:r>
          </a:p>
          <a:p>
            <a:pPr lvl="1"/>
            <a:r>
              <a:rPr lang="en-US" dirty="0" smtClean="0"/>
              <a:t>Systematic examination</a:t>
            </a:r>
          </a:p>
          <a:p>
            <a:pPr lvl="2"/>
            <a:r>
              <a:rPr lang="en-US" dirty="0" smtClean="0"/>
              <a:t>Starts with a </a:t>
            </a:r>
            <a:r>
              <a:rPr lang="en-US" dirty="0" smtClean="0">
                <a:solidFill>
                  <a:srgbClr val="0070C0"/>
                </a:solidFill>
              </a:rPr>
              <a:t>research question</a:t>
            </a:r>
            <a:r>
              <a:rPr lang="en-US" dirty="0" smtClean="0"/>
              <a:t> then examines artifacts to answer that question</a:t>
            </a:r>
          </a:p>
          <a:p>
            <a:pPr lvl="2"/>
            <a:r>
              <a:rPr lang="en-US" dirty="0" smtClean="0"/>
              <a:t>Employs a more formal guide or </a:t>
            </a:r>
            <a:r>
              <a:rPr lang="en-US" dirty="0" smtClean="0">
                <a:solidFill>
                  <a:srgbClr val="0070C0"/>
                </a:solidFill>
              </a:rPr>
              <a:t>rhetorical perspective</a:t>
            </a:r>
            <a:r>
              <a:rPr lang="en-US" dirty="0" smtClean="0"/>
              <a:t> to answer the question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Rhetorical Criticism 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81000"/>
            <a:ext cx="1676400" cy="23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96240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sz="3200" dirty="0" smtClean="0"/>
              <a:t>The process of writing – considers audience, purpose, intended result </a:t>
            </a:r>
          </a:p>
          <a:p>
            <a:pPr lvl="1">
              <a:buNone/>
            </a:pPr>
            <a:endParaRPr lang="en-US" sz="3200" dirty="0" smtClean="0"/>
          </a:p>
          <a:p>
            <a:pPr lvl="2"/>
            <a:r>
              <a:rPr lang="en-US" sz="3200" dirty="0" smtClean="0"/>
              <a:t>Examples: a letter to the editor, a proposal for funding, a report to a community agency</a:t>
            </a:r>
          </a:p>
          <a:p>
            <a:pPr lvl="2">
              <a:buNone/>
            </a:pPr>
            <a:endParaRPr lang="en-US" sz="3200" dirty="0" smtClean="0"/>
          </a:p>
          <a:p>
            <a:pPr lvl="2"/>
            <a:r>
              <a:rPr lang="en-US" sz="3200" dirty="0" smtClean="0"/>
              <a:t>Making propositions with good supporting arguments – stating case, providing evidence</a:t>
            </a:r>
          </a:p>
          <a:p>
            <a:pPr lvl="2">
              <a:buNone/>
            </a:pPr>
            <a:endParaRPr lang="en-US" sz="3200" dirty="0" smtClean="0"/>
          </a:p>
          <a:p>
            <a:pPr lvl="2"/>
            <a:r>
              <a:rPr lang="en-US" sz="3200" dirty="0" smtClean="0">
                <a:solidFill>
                  <a:srgbClr val="0070C0"/>
                </a:solidFill>
              </a:rPr>
              <a:t>Argue</a:t>
            </a:r>
            <a:r>
              <a:rPr lang="en-US" sz="3200" dirty="0" smtClean="0"/>
              <a:t> for a certain understanding of the rhetoric, often based on a </a:t>
            </a:r>
            <a:r>
              <a:rPr lang="en-US" sz="3200" dirty="0" smtClean="0">
                <a:solidFill>
                  <a:srgbClr val="0070C0"/>
                </a:solidFill>
              </a:rPr>
              <a:t>theoretical perspective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2: Communication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5257800"/>
            <a:ext cx="2362200" cy="117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197</TotalTime>
  <Words>593</Words>
  <Application>Microsoft Office PowerPoint</Application>
  <PresentationFormat>On-screen Show (4:3)</PresentationFormat>
  <Paragraphs>105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Descriptive Analysis and Rhetorical Criticism</vt:lpstr>
      <vt:lpstr>Descriptive Analysis  in Action Research</vt:lpstr>
      <vt:lpstr>Ways descriptive analysis works in action research     (Stringer, pgs. 83-86)</vt:lpstr>
      <vt:lpstr> Rhetorical Criticism</vt:lpstr>
      <vt:lpstr>The Study of Rhetoric</vt:lpstr>
      <vt:lpstr>Rhetorical Analysis  as Action Research</vt:lpstr>
      <vt:lpstr>How Rhetoric Brings Change</vt:lpstr>
      <vt:lpstr>Rhetorical Criticism </vt:lpstr>
      <vt:lpstr>Stage 2: Communication</vt:lpstr>
      <vt:lpstr>Stage 3: Counter-Communication</vt:lpstr>
      <vt:lpstr>      The Three Components of Rhetorical Criticism</vt:lpstr>
      <vt:lpstr>Applying Rhetorical Criticism</vt:lpstr>
      <vt:lpstr>New Media RING</vt:lpstr>
      <vt:lpstr>Education RING</vt:lpstr>
      <vt:lpstr>Family RING</vt:lpstr>
      <vt:lpstr>Homelessness RING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Doing Descriptive/Rhetorical Analysis</dc:title>
  <dc:creator>Family</dc:creator>
  <cp:lastModifiedBy>Family</cp:lastModifiedBy>
  <cp:revision>20</cp:revision>
  <dcterms:created xsi:type="dcterms:W3CDTF">2010-02-18T03:02:27Z</dcterms:created>
  <dcterms:modified xsi:type="dcterms:W3CDTF">2010-02-18T06:19:54Z</dcterms:modified>
</cp:coreProperties>
</file>